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7" r:id="rId2"/>
    <p:sldId id="268" r:id="rId3"/>
    <p:sldId id="257" r:id="rId4"/>
    <p:sldId id="258" r:id="rId5"/>
    <p:sldId id="264" r:id="rId6"/>
    <p:sldId id="265" r:id="rId7"/>
    <p:sldId id="260" r:id="rId8"/>
    <p:sldId id="261" r:id="rId9"/>
    <p:sldId id="263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3C7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7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E1F2A-E263-46DA-ABEB-7AD57246425F}" type="datetimeFigureOut">
              <a:rPr lang="cs-CZ" smtClean="0"/>
              <a:t>16.6.2014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41BBAE-CBCC-4DDA-92C1-0799191EA377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43217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dirty="0" smtClean="0">
                <a:effectLst/>
              </a:rPr>
              <a:t>Anotace: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dirty="0" smtClean="0">
                <a:effectLst/>
              </a:rPr>
              <a:t>Prezentace přibližuje spojenecké vojenské operace v závěru války a její konec.</a:t>
            </a:r>
          </a:p>
          <a:p>
            <a:endParaRPr lang="cs-CZ" dirty="0" smtClean="0"/>
          </a:p>
          <a:p>
            <a:r>
              <a:rPr lang="cs-CZ" dirty="0" smtClean="0"/>
              <a:t>Metodické</a:t>
            </a:r>
            <a:r>
              <a:rPr lang="cs-CZ" baseline="0" dirty="0" smtClean="0"/>
              <a:t> pokyny: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dirty="0" smtClean="0">
                <a:effectLst/>
              </a:rPr>
              <a:t>Prezentace je určena jako podpůrný materiál k výkladu učitele, lze použít i k opakování učiva.</a:t>
            </a:r>
            <a:endParaRPr lang="cs-CZ" sz="1200" dirty="0" smtClean="0">
              <a:effectLst/>
              <a:latin typeface="+mn-lt"/>
              <a:ea typeface="Calibri"/>
              <a:cs typeface="Times New Roman"/>
            </a:endParaRPr>
          </a:p>
          <a:p>
            <a:endParaRPr lang="cs-CZ" baseline="0" dirty="0" smtClean="0"/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2000" dirty="0" smtClean="0">
              <a:effectLst/>
            </a:endParaRPr>
          </a:p>
          <a:p>
            <a:endParaRPr lang="cs-CZ" dirty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cs-CZ" smtClean="0"/>
              <a:t>VY_32_INOVACE_1/20A-ICT/PE/ON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2622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http://us.123rf.com/400wm/400/400/fotokate/fotokate0810/fotokate081000142/3712130-military-graveyard-of-heroes-of-the-first-world-war--france-alsace-vosges.jpg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1BBAE-CBCC-4DDA-92C1-0799191EA377}" type="slidenum">
              <a:rPr lang="cs-CZ" smtClean="0"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578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http://www.dejepis.com/mapy/019_2.gif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1BBAE-CBCC-4DDA-92C1-0799191EA377}" type="slidenum">
              <a:rPr lang="cs-CZ" smtClean="0"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38421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http://www.memorialmatejekudeje.cz/?p=594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1BBAE-CBCC-4DDA-92C1-0799191EA377}" type="slidenum">
              <a:rPr lang="cs-CZ" smtClean="0"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76869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DC510-B4E1-48A7-B483-22B1788D85B0}" type="datetimeFigureOut">
              <a:rPr lang="cs-CZ" smtClean="0"/>
              <a:t>16.6.2014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EED-625E-4D48-B5D9-53210A0931D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07368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DC510-B4E1-48A7-B483-22B1788D85B0}" type="datetimeFigureOut">
              <a:rPr lang="cs-CZ" smtClean="0"/>
              <a:t>16.6.2014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EED-625E-4D48-B5D9-53210A0931D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58585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DC510-B4E1-48A7-B483-22B1788D85B0}" type="datetimeFigureOut">
              <a:rPr lang="cs-CZ" smtClean="0"/>
              <a:t>16.6.2014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EED-625E-4D48-B5D9-53210A0931D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05636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DC510-B4E1-48A7-B483-22B1788D85B0}" type="datetimeFigureOut">
              <a:rPr lang="cs-CZ" smtClean="0"/>
              <a:t>16.6.2014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EED-625E-4D48-B5D9-53210A0931D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7608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DC510-B4E1-48A7-B483-22B1788D85B0}" type="datetimeFigureOut">
              <a:rPr lang="cs-CZ" smtClean="0"/>
              <a:t>16.6.2014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EED-625E-4D48-B5D9-53210A0931D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44709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DC510-B4E1-48A7-B483-22B1788D85B0}" type="datetimeFigureOut">
              <a:rPr lang="cs-CZ" smtClean="0"/>
              <a:t>16.6.2014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EED-625E-4D48-B5D9-53210A0931D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35824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DC510-B4E1-48A7-B483-22B1788D85B0}" type="datetimeFigureOut">
              <a:rPr lang="cs-CZ" smtClean="0"/>
              <a:t>16.6.2014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EED-625E-4D48-B5D9-53210A0931D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36816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DC510-B4E1-48A7-B483-22B1788D85B0}" type="datetimeFigureOut">
              <a:rPr lang="cs-CZ" smtClean="0"/>
              <a:t>16.6.2014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EED-625E-4D48-B5D9-53210A0931D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321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DC510-B4E1-48A7-B483-22B1788D85B0}" type="datetimeFigureOut">
              <a:rPr lang="cs-CZ" smtClean="0"/>
              <a:t>16.6.2014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EED-625E-4D48-B5D9-53210A0931D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6790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DC510-B4E1-48A7-B483-22B1788D85B0}" type="datetimeFigureOut">
              <a:rPr lang="cs-CZ" smtClean="0"/>
              <a:t>16.6.2014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EED-625E-4D48-B5D9-53210A0931D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9697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DC510-B4E1-48A7-B483-22B1788D85B0}" type="datetimeFigureOut">
              <a:rPr lang="cs-CZ" smtClean="0"/>
              <a:t>16.6.2014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EED-625E-4D48-B5D9-53210A0931D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89754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DC510-B4E1-48A7-B483-22B1788D85B0}" type="datetimeFigureOut">
              <a:rPr lang="cs-CZ" smtClean="0"/>
              <a:t>16.6.2014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AFEED-625E-4D48-B5D9-53210A0931D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7604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jepis.com/mapy/019_2.gif" TargetMode="External"/><Relationship Id="rId2" Type="http://schemas.openxmlformats.org/officeDocument/2006/relationships/hyperlink" Target="http://us.123rf.com/400wm/400/400/fotokate/fotokate0810/fotokate081000142/3712130-military-graveyard-of-heroes-of-the-first-world-war--france-alsace-vosges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upload.wikimedia.org/wikipedia/commons/thumb/4/4c/Franz_ferdinand.jpg/200px-Franz_ferdinand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4860032" y="40466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997245"/>
              </p:ext>
            </p:extLst>
          </p:nvPr>
        </p:nvGraphicFramePr>
        <p:xfrm>
          <a:off x="467544" y="2060848"/>
          <a:ext cx="8280919" cy="4608512"/>
        </p:xfrm>
        <a:graphic>
          <a:graphicData uri="http://schemas.openxmlformats.org/drawingml/2006/table">
            <a:tbl>
              <a:tblPr firstRow="1" firstCol="1">
                <a:tableStyleId>{2D5ABB26-0587-4C30-8999-92F81FD0307C}</a:tableStyleId>
              </a:tblPr>
              <a:tblGrid>
                <a:gridCol w="1900962"/>
                <a:gridCol w="6379957"/>
              </a:tblGrid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Číslo projektu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cs-CZ" sz="2000" dirty="0" smtClean="0">
                          <a:effectLst/>
                        </a:rPr>
                        <a:t>CZ.1.07</a:t>
                      </a:r>
                      <a:r>
                        <a:rPr lang="cs-CZ" sz="2000" dirty="0">
                          <a:effectLst/>
                        </a:rPr>
                        <a:t>/ 1.5.00/34.0673	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Název školy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SOU a ZŠ Planá, Kostelní 129, Planá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775" algn="l"/>
                        </a:tabLst>
                        <a:defRPr/>
                      </a:pPr>
                      <a:r>
                        <a:rPr lang="cs-CZ" sz="2000" dirty="0" smtClean="0">
                          <a:effectLst/>
                        </a:rPr>
                        <a:t>Vzdělávací oblast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Člověk a společnost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2775" algn="l"/>
                        </a:tabLs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Občanská nauka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Tematický okruh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Válečné konflikty 20. století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Název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První světová válka - příčiny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Číslo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smtClean="0">
                          <a:effectLst/>
                        </a:rPr>
                        <a:t>VY_32_INOVACE_1A_ON_01(20</a:t>
                      </a:r>
                      <a:r>
                        <a:rPr lang="cs-CZ" sz="2000" dirty="0" smtClean="0">
                          <a:effectLst/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Autor	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Mgr. Miroslav Pelán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Datum tvorby</a:t>
                      </a:r>
                      <a:endParaRPr lang="cs-CZ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01.09.2012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27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Všechna neocitovaná díla jsou </a:t>
                      </a:r>
                      <a:r>
                        <a:rPr lang="cs-CZ" sz="2000" smtClean="0">
                          <a:effectLst/>
                        </a:rPr>
                        <a:t>dílem autora.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199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078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Zdroje: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1200" b="1" dirty="0" err="1" smtClean="0"/>
              <a:t>Slide</a:t>
            </a:r>
            <a:r>
              <a:rPr lang="cs-CZ" sz="1200" b="1" dirty="0" smtClean="0"/>
              <a:t> 3: </a:t>
            </a:r>
            <a:r>
              <a:rPr lang="en-US" sz="1200" dirty="0"/>
              <a:t>AUTHOR UNKNOW. </a:t>
            </a:r>
            <a:r>
              <a:rPr lang="en-US" sz="1200" i="1" dirty="0"/>
              <a:t>www.us.123rf.com</a:t>
            </a:r>
            <a:r>
              <a:rPr lang="en-US" sz="1200" dirty="0"/>
              <a:t> [online]. [cit. 9.12.2012]. </a:t>
            </a:r>
            <a:endParaRPr lang="cs-CZ" sz="1200" dirty="0" smtClean="0"/>
          </a:p>
          <a:p>
            <a:pPr marL="0" indent="0">
              <a:buNone/>
            </a:pPr>
            <a:r>
              <a:rPr lang="en-US" sz="1200" dirty="0" err="1" smtClean="0"/>
              <a:t>Dostupný</a:t>
            </a:r>
            <a:r>
              <a:rPr lang="en-US" sz="1200" dirty="0" smtClean="0"/>
              <a:t> </a:t>
            </a:r>
            <a:r>
              <a:rPr lang="en-US" sz="1200" dirty="0" err="1"/>
              <a:t>na</a:t>
            </a:r>
            <a:r>
              <a:rPr lang="en-US" sz="1200" dirty="0"/>
              <a:t> WWW: </a:t>
            </a:r>
            <a:r>
              <a:rPr lang="en-US" sz="1200" dirty="0">
                <a:hlinkClick r:id="rId2"/>
              </a:rPr>
              <a:t>http://us.123rf.com/400wm/400/400/fotokate/fotokate0810/fotokate081000142/3712130-military-graveyard-of-heroes-of-the-first-world-war--</a:t>
            </a:r>
            <a:r>
              <a:rPr lang="en-US" sz="1200" dirty="0" smtClean="0">
                <a:hlinkClick r:id="rId2"/>
              </a:rPr>
              <a:t>france-alsace-vosges.jpg</a:t>
            </a:r>
            <a:r>
              <a:rPr lang="cs-CZ" sz="1200" dirty="0" smtClean="0"/>
              <a:t>.</a:t>
            </a:r>
          </a:p>
          <a:p>
            <a:pPr marL="0" indent="0">
              <a:buNone/>
            </a:pPr>
            <a:r>
              <a:rPr lang="cs-CZ" sz="1200" dirty="0" smtClean="0"/>
              <a:t>Autor neznámý, na vlastní zodpovědnost</a:t>
            </a:r>
            <a:endParaRPr lang="cs-CZ" sz="1200" dirty="0" smtClean="0"/>
          </a:p>
          <a:p>
            <a:pPr marL="0" indent="0">
              <a:buNone/>
            </a:pPr>
            <a:endParaRPr lang="cs-CZ" sz="1200" dirty="0" smtClean="0"/>
          </a:p>
          <a:p>
            <a:pPr marL="0" indent="0">
              <a:buNone/>
            </a:pPr>
            <a:r>
              <a:rPr lang="cs-CZ" sz="1200" b="1" dirty="0" err="1" smtClean="0"/>
              <a:t>Slide</a:t>
            </a:r>
            <a:r>
              <a:rPr lang="cs-CZ" sz="1200" b="1" dirty="0" smtClean="0"/>
              <a:t> 6: </a:t>
            </a:r>
            <a:r>
              <a:rPr lang="cs-CZ" sz="1200" dirty="0" smtClean="0"/>
              <a:t>NĚMEC, Václav</a:t>
            </a:r>
            <a:r>
              <a:rPr lang="en-US" sz="1200" dirty="0" smtClean="0"/>
              <a:t>. </a:t>
            </a:r>
            <a:r>
              <a:rPr lang="en-US" sz="1200" i="1" dirty="0"/>
              <a:t>www.dejepis.com</a:t>
            </a:r>
            <a:r>
              <a:rPr lang="en-US" sz="1200" dirty="0"/>
              <a:t> [online]. [cit. 9.12.2012]. </a:t>
            </a:r>
            <a:endParaRPr lang="cs-CZ" sz="1200" dirty="0" smtClean="0"/>
          </a:p>
          <a:p>
            <a:pPr marL="0" indent="0">
              <a:buNone/>
            </a:pPr>
            <a:r>
              <a:rPr lang="en-US" sz="1200" dirty="0" err="1" smtClean="0"/>
              <a:t>Dostupný</a:t>
            </a:r>
            <a:r>
              <a:rPr lang="en-US" sz="1200" dirty="0" smtClean="0"/>
              <a:t> </a:t>
            </a:r>
            <a:r>
              <a:rPr lang="en-US" sz="1200" dirty="0" err="1"/>
              <a:t>na</a:t>
            </a:r>
            <a:r>
              <a:rPr lang="en-US" sz="1200" dirty="0"/>
              <a:t> WWW: </a:t>
            </a:r>
            <a:r>
              <a:rPr lang="en-US" sz="1200" dirty="0">
                <a:hlinkClick r:id="rId3"/>
              </a:rPr>
              <a:t>http://</a:t>
            </a:r>
            <a:r>
              <a:rPr lang="en-US" sz="1200" dirty="0" smtClean="0">
                <a:hlinkClick r:id="rId3"/>
              </a:rPr>
              <a:t>www.dejepis.com/mapy/019_2.gif</a:t>
            </a:r>
            <a:r>
              <a:rPr lang="cs-CZ" sz="1200" dirty="0" smtClean="0"/>
              <a:t>.</a:t>
            </a:r>
            <a:br>
              <a:rPr lang="cs-CZ" sz="1200" dirty="0" smtClean="0"/>
            </a:br>
            <a:r>
              <a:rPr lang="cs-CZ" sz="1200" dirty="0" smtClean="0"/>
              <a:t>Souhlas autora</a:t>
            </a:r>
            <a:endParaRPr lang="cs-CZ" sz="1200" dirty="0" smtClean="0"/>
          </a:p>
          <a:p>
            <a:pPr marL="0" indent="0">
              <a:buNone/>
            </a:pPr>
            <a:endParaRPr lang="cs-CZ" sz="1200" dirty="0"/>
          </a:p>
          <a:p>
            <a:pPr marL="0" indent="0">
              <a:buNone/>
            </a:pPr>
            <a:r>
              <a:rPr lang="cs-CZ" sz="1200" b="1" dirty="0" err="1" smtClean="0"/>
              <a:t>Slide</a:t>
            </a:r>
            <a:r>
              <a:rPr lang="cs-CZ" sz="1200" b="1" dirty="0" smtClean="0"/>
              <a:t> 8: </a:t>
            </a:r>
            <a:r>
              <a:rPr lang="cs-CZ" sz="1200" dirty="0" smtClean="0"/>
              <a:t>PIETZNER, Carl</a:t>
            </a:r>
            <a:r>
              <a:rPr lang="en-US" sz="1100" dirty="0" smtClean="0"/>
              <a:t>. </a:t>
            </a:r>
            <a:r>
              <a:rPr lang="en-US" sz="1100" i="1" dirty="0"/>
              <a:t>www.wikimedia.org</a:t>
            </a:r>
            <a:r>
              <a:rPr lang="en-US" sz="1100" dirty="0"/>
              <a:t> [online]. [cit. 27.3.2014]. </a:t>
            </a:r>
            <a:r>
              <a:rPr lang="en-US" sz="1100" dirty="0" err="1"/>
              <a:t>Dostupný</a:t>
            </a:r>
            <a:r>
              <a:rPr lang="en-US" sz="1100" dirty="0"/>
              <a:t> </a:t>
            </a:r>
            <a:r>
              <a:rPr lang="en-US" sz="1100" dirty="0" err="1"/>
              <a:t>na</a:t>
            </a:r>
            <a:r>
              <a:rPr lang="en-US" sz="1100" dirty="0"/>
              <a:t> WWW: </a:t>
            </a:r>
            <a:r>
              <a:rPr lang="en-US" sz="1100" dirty="0">
                <a:hlinkClick r:id="rId4"/>
              </a:rPr>
              <a:t>http://</a:t>
            </a:r>
            <a:r>
              <a:rPr lang="en-US" sz="1100" dirty="0" smtClean="0">
                <a:hlinkClick r:id="rId4"/>
              </a:rPr>
              <a:t>upload.wikimedia.org/wikipedia/commons/thumb/4/4c/Franz_ferdinand.jpg/200px-Franz_ferdinand.jpg</a:t>
            </a:r>
            <a:r>
              <a:rPr lang="cs-CZ" sz="1100" dirty="0" smtClean="0"/>
              <a:t>.</a:t>
            </a:r>
          </a:p>
          <a:p>
            <a:pPr marL="0" indent="0">
              <a:buNone/>
            </a:pPr>
            <a:r>
              <a:rPr lang="cs-CZ" sz="1100" dirty="0" err="1" smtClean="0"/>
              <a:t>PublicDomain</a:t>
            </a:r>
            <a:endParaRPr lang="cs-CZ" sz="1100" dirty="0" smtClean="0"/>
          </a:p>
          <a:p>
            <a:pPr marL="0" indent="0">
              <a:buNone/>
            </a:pPr>
            <a:endParaRPr lang="cs-CZ" sz="1100" dirty="0"/>
          </a:p>
          <a:p>
            <a:pPr marL="0" indent="0">
              <a:buNone/>
            </a:pPr>
            <a:endParaRPr lang="cs-CZ" sz="1100" b="1" dirty="0"/>
          </a:p>
          <a:p>
            <a:pPr marL="0" indent="0">
              <a:buNone/>
            </a:pPr>
            <a:endParaRPr lang="cs-CZ" sz="1100" dirty="0" smtClean="0"/>
          </a:p>
          <a:p>
            <a:pPr marL="0" indent="0">
              <a:buNone/>
            </a:pPr>
            <a:endParaRPr lang="cs-CZ" sz="1100" b="1" dirty="0"/>
          </a:p>
          <a:p>
            <a:pPr marL="0" indent="0">
              <a:buNone/>
            </a:pPr>
            <a:endParaRPr lang="cs-CZ" sz="1100" b="1" dirty="0"/>
          </a:p>
        </p:txBody>
      </p:sp>
    </p:spTree>
    <p:extLst>
      <p:ext uri="{BB962C8B-B14F-4D97-AF65-F5344CB8AC3E}">
        <p14:creationId xmlns:p14="http://schemas.microsoft.com/office/powerpoint/2010/main" val="87139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-108520" y="0"/>
            <a:ext cx="925252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cs-CZ" dirty="0"/>
              <a:t>Anotace:</a:t>
            </a:r>
          </a:p>
          <a:p>
            <a:pPr>
              <a:defRPr/>
            </a:pPr>
            <a:r>
              <a:rPr lang="cs-CZ" dirty="0"/>
              <a:t>Prezentace </a:t>
            </a:r>
            <a:r>
              <a:rPr lang="cs-CZ" dirty="0" smtClean="0"/>
              <a:t>Microsoft PowerPoint přibližuje politickou situaci před I. sv. válkou, vysvětluje pojmy nacionalismus, šovinismus a militarismus. </a:t>
            </a:r>
            <a:r>
              <a:rPr lang="cs-CZ" smtClean="0"/>
              <a:t>Představuje </a:t>
            </a:r>
            <a:r>
              <a:rPr lang="cs-CZ" dirty="0" smtClean="0"/>
              <a:t>zdroje napětí ve světě. </a:t>
            </a:r>
            <a:endParaRPr lang="cs-CZ" dirty="0"/>
          </a:p>
          <a:p>
            <a:pPr>
              <a:defRPr/>
            </a:pPr>
            <a:r>
              <a:rPr lang="cs-CZ" dirty="0" smtClean="0"/>
              <a:t>Prezentace </a:t>
            </a:r>
            <a:r>
              <a:rPr lang="cs-CZ" dirty="0"/>
              <a:t>je určena jako podpůrný materiál k výkladu učitele, lze použít i k opakování učiva.</a:t>
            </a:r>
            <a:endParaRPr lang="cs-CZ" dirty="0">
              <a:ea typeface="Calibri"/>
              <a:cs typeface="Times New Roman"/>
            </a:endParaRPr>
          </a:p>
          <a:p>
            <a:endParaRPr lang="cs-CZ" dirty="0"/>
          </a:p>
          <a:p>
            <a:pPr marL="0" lvl="1">
              <a:defRPr/>
            </a:pP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598704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" t="508" r="-1"/>
          <a:stretch/>
        </p:blipFill>
        <p:spPr bwMode="auto">
          <a:xfrm>
            <a:off x="354842" y="1173708"/>
            <a:ext cx="8527837" cy="56842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99070"/>
          </a:xfrm>
        </p:spPr>
        <p:txBody>
          <a:bodyPr>
            <a:normAutofit fontScale="90000"/>
          </a:bodyPr>
          <a:lstStyle/>
          <a:p>
            <a:r>
              <a:rPr lang="cs-CZ" sz="4000" dirty="0" smtClean="0">
                <a:latin typeface="Comic Sans MS" pitchFamily="66" charset="0"/>
              </a:rPr>
              <a:t>První světová válka – část I.</a:t>
            </a:r>
            <a:br>
              <a:rPr lang="cs-CZ" sz="4000" dirty="0" smtClean="0">
                <a:latin typeface="Comic Sans MS" pitchFamily="66" charset="0"/>
              </a:rPr>
            </a:br>
            <a:r>
              <a:rPr lang="cs-CZ" sz="3100" dirty="0" smtClean="0">
                <a:latin typeface="Comic Sans MS" pitchFamily="66" charset="0"/>
              </a:rPr>
              <a:t>1914</a:t>
            </a:r>
            <a:r>
              <a:rPr lang="cs-CZ" sz="4000" dirty="0" smtClean="0">
                <a:latin typeface="Comic Sans MS" pitchFamily="66" charset="0"/>
              </a:rPr>
              <a:t> - </a:t>
            </a:r>
            <a:r>
              <a:rPr lang="cs-CZ" sz="3100" dirty="0" smtClean="0">
                <a:latin typeface="Comic Sans MS" pitchFamily="66" charset="0"/>
              </a:rPr>
              <a:t>1918</a:t>
            </a:r>
            <a:r>
              <a:rPr lang="cs-CZ" sz="4000" dirty="0" smtClean="0">
                <a:latin typeface="Comic Sans MS" pitchFamily="66" charset="0"/>
              </a:rPr>
              <a:t> </a:t>
            </a:r>
            <a:endParaRPr lang="cs-CZ" sz="4000" dirty="0">
              <a:latin typeface="Comic Sans MS" pitchFamily="66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			Autor: Mgr. Miroslav Pel</a:t>
            </a:r>
            <a:r>
              <a:rPr lang="cs-CZ" i="1" dirty="0" smtClean="0"/>
              <a:t>á</a:t>
            </a:r>
            <a:r>
              <a:rPr lang="cs-CZ" dirty="0" smtClean="0"/>
              <a:t>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4761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5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cs-CZ" sz="3200" b="1" dirty="0" smtClean="0">
                <a:latin typeface="Comic Sans MS" pitchFamily="66" charset="0"/>
              </a:rPr>
              <a:t>Celospolečenská situace a příčiny </a:t>
            </a:r>
            <a:br>
              <a:rPr lang="cs-CZ" sz="3200" b="1" dirty="0" smtClean="0">
                <a:latin typeface="Comic Sans MS" pitchFamily="66" charset="0"/>
              </a:rPr>
            </a:br>
            <a:r>
              <a:rPr lang="cs-CZ" sz="3200" b="1" dirty="0" smtClean="0">
                <a:latin typeface="Comic Sans MS" pitchFamily="66" charset="0"/>
              </a:rPr>
              <a:t>1. světové války</a:t>
            </a:r>
            <a:endParaRPr lang="cs-CZ" sz="3200" b="1" dirty="0">
              <a:latin typeface="Comic Sans MS" pitchFamily="66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196752"/>
            <a:ext cx="8291264" cy="5505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500" u="sng" dirty="0" smtClean="0"/>
              <a:t>Politický imperialismus: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 </a:t>
            </a:r>
            <a:r>
              <a:rPr lang="cs-CZ" sz="3600" b="1" dirty="0" smtClean="0"/>
              <a:t>nacionalismus</a:t>
            </a:r>
          </a:p>
          <a:p>
            <a:pPr lvl="1">
              <a:buFont typeface="Arial" pitchFamily="34" charset="0"/>
              <a:buChar char="•"/>
            </a:pPr>
            <a:r>
              <a:rPr lang="cs-CZ" sz="3200" i="1" dirty="0" smtClean="0"/>
              <a:t>národ</a:t>
            </a:r>
          </a:p>
          <a:p>
            <a:pPr lvl="1">
              <a:buFont typeface="Arial" pitchFamily="34" charset="0"/>
              <a:buChar char="•"/>
            </a:pPr>
            <a:r>
              <a:rPr lang="cs-CZ" sz="3200" i="1" dirty="0" smtClean="0"/>
              <a:t>vlastenectví</a:t>
            </a:r>
          </a:p>
          <a:p>
            <a:pPr>
              <a:buFont typeface="Wingdings" pitchFamily="2" charset="2"/>
              <a:buChar char="Ø"/>
            </a:pPr>
            <a:r>
              <a:rPr lang="cs-CZ" dirty="0"/>
              <a:t> </a:t>
            </a:r>
            <a:r>
              <a:rPr lang="cs-CZ" sz="3600" b="1" dirty="0" smtClean="0"/>
              <a:t>šovinismus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cs-CZ" sz="3200" i="1" dirty="0" smtClean="0"/>
              <a:t>víra v nadřazenost vlastního národa</a:t>
            </a:r>
          </a:p>
          <a:p>
            <a:pPr>
              <a:buFont typeface="Wingdings" pitchFamily="2" charset="2"/>
              <a:buChar char="Ø"/>
            </a:pPr>
            <a:r>
              <a:rPr lang="cs-CZ" sz="3600" b="1" dirty="0" smtClean="0"/>
              <a:t>militarismus</a:t>
            </a:r>
          </a:p>
          <a:p>
            <a:pPr lvl="1">
              <a:buFont typeface="Arial" pitchFamily="34" charset="0"/>
              <a:buChar char="•"/>
            </a:pPr>
            <a:r>
              <a:rPr lang="cs-CZ" sz="3200" i="1" dirty="0" smtClean="0"/>
              <a:t>politika založená na síle armády   </a:t>
            </a:r>
            <a:endParaRPr lang="cs-CZ" sz="3200" i="1" dirty="0"/>
          </a:p>
        </p:txBody>
      </p:sp>
      <p:sp>
        <p:nvSpPr>
          <p:cNvPr id="4" name="Pěticípá hvězda 3">
            <a:hlinkClick r:id="rId2" action="ppaction://hlinksldjump"/>
          </p:cNvPr>
          <p:cNvSpPr/>
          <p:nvPr/>
        </p:nvSpPr>
        <p:spPr>
          <a:xfrm>
            <a:off x="7812360" y="6165304"/>
            <a:ext cx="360040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4926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7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dirty="0" smtClean="0"/>
              <a:t>Další zdroje napětí</a:t>
            </a:r>
            <a:r>
              <a:rPr lang="cs-CZ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800100" lvl="2" indent="0">
              <a:buNone/>
            </a:pPr>
            <a:r>
              <a:rPr lang="cs-CZ" sz="3200" b="1" u="sng" dirty="0" smtClean="0"/>
              <a:t>Balkán</a:t>
            </a:r>
            <a:r>
              <a:rPr lang="cs-CZ" sz="3200" dirty="0" smtClean="0"/>
              <a:t> </a:t>
            </a:r>
          </a:p>
          <a:p>
            <a:pPr marL="800100" lvl="2" indent="0">
              <a:buNone/>
            </a:pPr>
            <a:r>
              <a:rPr lang="cs-CZ" sz="3200" dirty="0" smtClean="0"/>
              <a:t>„</a:t>
            </a:r>
            <a:r>
              <a:rPr lang="cs-CZ" sz="3200" b="1" dirty="0" smtClean="0"/>
              <a:t>SUD PRACHU</a:t>
            </a:r>
            <a:r>
              <a:rPr lang="cs-CZ" sz="3200" dirty="0" smtClean="0"/>
              <a:t>“ – východní otázka </a:t>
            </a:r>
            <a:r>
              <a:rPr lang="cs-CZ" dirty="0" smtClean="0"/>
              <a:t> </a:t>
            </a:r>
          </a:p>
          <a:p>
            <a:pPr marL="1257300" lvl="2" indent="-457200"/>
            <a:r>
              <a:rPr lang="cs-CZ" sz="2800" dirty="0" smtClean="0"/>
              <a:t>protiturecké povstání</a:t>
            </a:r>
          </a:p>
          <a:p>
            <a:pPr marL="1314450" lvl="2" indent="-514350"/>
            <a:r>
              <a:rPr lang="cs-CZ" sz="2800" dirty="0" smtClean="0"/>
              <a:t>Rusko – Turecká válka</a:t>
            </a:r>
            <a:endParaRPr lang="cs-CZ" sz="28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3200" b="1" u="sng" dirty="0" smtClean="0"/>
              <a:t>Boj o kolonie</a:t>
            </a:r>
          </a:p>
          <a:p>
            <a:pPr marL="0" indent="0">
              <a:buNone/>
            </a:pPr>
            <a:r>
              <a:rPr lang="cs-CZ" sz="3200" b="1" dirty="0" smtClean="0"/>
              <a:t>kolonie</a:t>
            </a:r>
            <a:r>
              <a:rPr lang="cs-CZ" sz="3200" dirty="0" smtClean="0"/>
              <a:t> = věc prestiže</a:t>
            </a:r>
          </a:p>
          <a:p>
            <a:r>
              <a:rPr lang="cs-CZ" dirty="0" smtClean="0"/>
              <a:t>hospodářský význam</a:t>
            </a:r>
          </a:p>
          <a:p>
            <a:pPr lvl="1"/>
            <a:r>
              <a:rPr lang="cs-CZ" dirty="0" smtClean="0"/>
              <a:t>suroviny a odbyt výrobků</a:t>
            </a:r>
          </a:p>
          <a:p>
            <a:r>
              <a:rPr lang="cs-CZ" dirty="0" smtClean="0"/>
              <a:t>vývoz kapitálu</a:t>
            </a:r>
          </a:p>
          <a:p>
            <a:r>
              <a:rPr lang="cs-CZ" dirty="0" smtClean="0"/>
              <a:t>vojenské důvody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2370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25945"/>
            <a:ext cx="5400600" cy="517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547664" y="5522983"/>
            <a:ext cx="662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Mapa kolonií: </a:t>
            </a:r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Francouzské území (1)</a:t>
            </a:r>
            <a:r>
              <a:rPr lang="cs-CZ" dirty="0"/>
              <a:t>, </a:t>
            </a:r>
            <a:r>
              <a:rPr lang="cs-CZ" dirty="0">
                <a:solidFill>
                  <a:srgbClr val="F793C7"/>
                </a:solidFill>
              </a:rPr>
              <a:t>Britské území (2)</a:t>
            </a:r>
            <a:r>
              <a:rPr lang="cs-CZ" dirty="0"/>
              <a:t>, </a:t>
            </a:r>
            <a:r>
              <a:rPr lang="cs-CZ" dirty="0">
                <a:solidFill>
                  <a:srgbClr val="00B050"/>
                </a:solidFill>
              </a:rPr>
              <a:t>Italské území (3), </a:t>
            </a:r>
            <a:r>
              <a:rPr lang="cs-CZ" dirty="0">
                <a:solidFill>
                  <a:schemeClr val="accent6"/>
                </a:solidFill>
              </a:rPr>
              <a:t>Belgické území (4)</a:t>
            </a:r>
            <a:r>
              <a:rPr lang="cs-CZ" dirty="0"/>
              <a:t>, </a:t>
            </a:r>
            <a:r>
              <a:rPr lang="cs-CZ" dirty="0">
                <a:solidFill>
                  <a:srgbClr val="C00000"/>
                </a:solidFill>
              </a:rPr>
              <a:t>Portugalské území (5</a:t>
            </a:r>
            <a:r>
              <a:rPr lang="cs-CZ" dirty="0">
                <a:solidFill>
                  <a:srgbClr val="FF0000"/>
                </a:solidFill>
              </a:rPr>
              <a:t>)</a:t>
            </a:r>
            <a:r>
              <a:rPr lang="cs-CZ" dirty="0"/>
              <a:t>, </a:t>
            </a:r>
            <a:r>
              <a:rPr lang="cs-CZ" dirty="0">
                <a:solidFill>
                  <a:schemeClr val="accent2"/>
                </a:solidFill>
              </a:rPr>
              <a:t>Španělské území (6)</a:t>
            </a:r>
            <a:r>
              <a:rPr lang="cs-CZ" dirty="0"/>
              <a:t>, </a:t>
            </a:r>
            <a:r>
              <a:rPr lang="cs-CZ" dirty="0">
                <a:solidFill>
                  <a:srgbClr val="00FF00"/>
                </a:solidFill>
              </a:rPr>
              <a:t>Německé území (7)</a:t>
            </a:r>
            <a:r>
              <a:rPr lang="cs-CZ" dirty="0"/>
              <a:t>, nezávislé státy (8).</a:t>
            </a:r>
          </a:p>
        </p:txBody>
      </p:sp>
    </p:spTree>
    <p:extLst>
      <p:ext uri="{BB962C8B-B14F-4D97-AF65-F5344CB8AC3E}">
        <p14:creationId xmlns:p14="http://schemas.microsoft.com/office/powerpoint/2010/main" val="2999355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i="1" dirty="0" smtClean="0"/>
              <a:t>Válka mezi koalicemi:</a:t>
            </a:r>
            <a:endParaRPr lang="cs-CZ" sz="3600" i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cs-CZ" sz="4000" u="sng" dirty="0" smtClean="0"/>
              <a:t>TROJSPOLEK</a:t>
            </a:r>
            <a:endParaRPr lang="cs-CZ" sz="4000" u="sng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vznik 1879</a:t>
            </a:r>
          </a:p>
          <a:p>
            <a:r>
              <a:rPr lang="cs-CZ" sz="2800" i="1" dirty="0" smtClean="0"/>
              <a:t>členové:</a:t>
            </a:r>
          </a:p>
          <a:p>
            <a:pPr lvl="1"/>
            <a:r>
              <a:rPr lang="cs-CZ" sz="3600" b="1" dirty="0" smtClean="0"/>
              <a:t>Německo</a:t>
            </a:r>
          </a:p>
          <a:p>
            <a:pPr lvl="1"/>
            <a:r>
              <a:rPr lang="cs-CZ" sz="3600" b="1" dirty="0" smtClean="0"/>
              <a:t>Rakousko/ Uhersko</a:t>
            </a:r>
          </a:p>
          <a:p>
            <a:pPr lvl="1"/>
            <a:r>
              <a:rPr lang="cs-CZ" sz="3600" dirty="0"/>
              <a:t> </a:t>
            </a:r>
            <a:r>
              <a:rPr lang="cs-CZ" sz="3600" b="1" dirty="0" smtClean="0"/>
              <a:t>Itálie</a:t>
            </a:r>
            <a:endParaRPr lang="cs-CZ" sz="3600" b="1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cs-CZ" sz="4000" u="sng" dirty="0" smtClean="0"/>
              <a:t>TROJDOHODA</a:t>
            </a:r>
            <a:endParaRPr lang="cs-CZ" sz="4000" u="sng" dirty="0"/>
          </a:p>
        </p:txBody>
      </p:sp>
      <p:sp>
        <p:nvSpPr>
          <p:cNvPr id="7" name="Zástupný symbol pro obsah 6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vznik 1894</a:t>
            </a:r>
          </a:p>
          <a:p>
            <a:r>
              <a:rPr lang="cs-CZ" sz="2800" i="1" dirty="0" smtClean="0"/>
              <a:t>členové:</a:t>
            </a:r>
          </a:p>
          <a:p>
            <a:pPr lvl="1"/>
            <a:r>
              <a:rPr lang="cs-CZ" sz="3200" b="1" dirty="0" smtClean="0"/>
              <a:t> </a:t>
            </a:r>
            <a:r>
              <a:rPr lang="cs-CZ" sz="3600" b="1" dirty="0" smtClean="0"/>
              <a:t>Francie</a:t>
            </a:r>
          </a:p>
          <a:p>
            <a:pPr lvl="1"/>
            <a:r>
              <a:rPr lang="cs-CZ" sz="3600" b="1" dirty="0" smtClean="0"/>
              <a:t> Rusko</a:t>
            </a:r>
          </a:p>
          <a:p>
            <a:pPr lvl="1"/>
            <a:r>
              <a:rPr lang="cs-CZ" sz="3600" b="1" dirty="0" smtClean="0"/>
              <a:t> Velká Británie</a:t>
            </a:r>
            <a:endParaRPr lang="cs-CZ" sz="3600" b="1" dirty="0"/>
          </a:p>
        </p:txBody>
      </p:sp>
      <p:sp>
        <p:nvSpPr>
          <p:cNvPr id="8" name="Pěticípá hvězda 7">
            <a:hlinkClick r:id="rId2" action="ppaction://hlinksldjump"/>
          </p:cNvPr>
          <p:cNvSpPr/>
          <p:nvPr/>
        </p:nvSpPr>
        <p:spPr>
          <a:xfrm>
            <a:off x="7668344" y="5949280"/>
            <a:ext cx="576064" cy="60121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4673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 build="p"/>
      <p:bldP spid="6" grpId="0" build="p"/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848779" y="545629"/>
            <a:ext cx="5486400" cy="4114800"/>
          </a:xfrm>
        </p:spPr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509120"/>
            <a:ext cx="5486400" cy="1663080"/>
          </a:xfrm>
        </p:spPr>
        <p:txBody>
          <a:bodyPr>
            <a:noAutofit/>
          </a:bodyPr>
          <a:lstStyle/>
          <a:p>
            <a:pPr algn="ctr"/>
            <a:r>
              <a:rPr lang="cs-CZ" sz="2400" dirty="0" smtClean="0">
                <a:latin typeface="Comic Sans MS" pitchFamily="66" charset="0"/>
              </a:rPr>
              <a:t>Záminkou k vypuknutí první světové války byl </a:t>
            </a:r>
            <a:r>
              <a:rPr lang="cs-CZ" sz="2400" b="1" dirty="0" smtClean="0">
                <a:latin typeface="Comic Sans MS" pitchFamily="66" charset="0"/>
              </a:rPr>
              <a:t>atentát </a:t>
            </a:r>
            <a:r>
              <a:rPr lang="cs-CZ" sz="2400" dirty="0" smtClean="0">
                <a:latin typeface="Comic Sans MS" pitchFamily="66" charset="0"/>
              </a:rPr>
              <a:t>v Sarajevu (Bosna) na rakouského arcivévodu a následníka trůnu, </a:t>
            </a:r>
            <a:r>
              <a:rPr lang="cs-CZ" sz="2400" b="1" dirty="0" smtClean="0">
                <a:latin typeface="Comic Sans MS" pitchFamily="66" charset="0"/>
              </a:rPr>
              <a:t>Františka Ferdinanda d'Este</a:t>
            </a:r>
            <a:endParaRPr lang="cs-CZ" sz="2400" b="1" dirty="0"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410" y="764704"/>
            <a:ext cx="3005138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279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470025"/>
          </a:xfrm>
        </p:spPr>
        <p:txBody>
          <a:bodyPr/>
          <a:lstStyle/>
          <a:p>
            <a:r>
              <a:rPr lang="cs-CZ" u="sng" dirty="0" smtClean="0">
                <a:latin typeface="Comic Sans MS" pitchFamily="66" charset="0"/>
              </a:rPr>
              <a:t>Opakování</a:t>
            </a:r>
            <a:endParaRPr lang="cs-CZ" u="sng" dirty="0">
              <a:latin typeface="Comic Sans MS" pitchFamily="66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3865984"/>
          </a:xfrm>
        </p:spPr>
        <p:txBody>
          <a:bodyPr/>
          <a:lstStyle/>
          <a:p>
            <a:pPr algn="l"/>
            <a:r>
              <a:rPr lang="cs-CZ" sz="2800" dirty="0" smtClean="0">
                <a:solidFill>
                  <a:schemeClr val="tx1"/>
                </a:solidFill>
              </a:rPr>
              <a:t>Vysvětli tyto pojmy:</a:t>
            </a:r>
          </a:p>
          <a:p>
            <a:pPr marL="457200" indent="-457200" algn="l">
              <a:buFont typeface="Wingdings" pitchFamily="2" charset="2"/>
              <a:buChar char="q"/>
            </a:pPr>
            <a:r>
              <a:rPr lang="cs-CZ" i="1" dirty="0" smtClean="0">
                <a:solidFill>
                  <a:srgbClr val="FF0000"/>
                </a:solidFill>
              </a:rPr>
              <a:t>nacionalismus,</a:t>
            </a:r>
          </a:p>
          <a:p>
            <a:pPr marL="457200" indent="-457200" algn="l">
              <a:buFont typeface="Wingdings" pitchFamily="2" charset="2"/>
              <a:buChar char="q"/>
            </a:pPr>
            <a:r>
              <a:rPr lang="cs-CZ" dirty="0" smtClean="0">
                <a:solidFill>
                  <a:schemeClr val="tx2">
                    <a:lumMod val="75000"/>
                  </a:schemeClr>
                </a:solidFill>
              </a:rPr>
              <a:t>šovinismus,</a:t>
            </a:r>
          </a:p>
          <a:p>
            <a:pPr marL="457200" indent="-457200" algn="l">
              <a:buFont typeface="Wingdings" pitchFamily="2" charset="2"/>
              <a:buChar char="q"/>
            </a:pPr>
            <a:r>
              <a:rPr lang="cs-CZ" dirty="0" smtClean="0">
                <a:solidFill>
                  <a:schemeClr val="accent3">
                    <a:lumMod val="50000"/>
                  </a:schemeClr>
                </a:solidFill>
              </a:rPr>
              <a:t>militarismus</a:t>
            </a:r>
            <a:r>
              <a:rPr lang="cs-CZ" dirty="0">
                <a:solidFill>
                  <a:schemeClr val="tx1"/>
                </a:solidFill>
              </a:rPr>
              <a:t> </a:t>
            </a:r>
            <a:endParaRPr lang="cs-CZ" dirty="0" smtClean="0">
              <a:solidFill>
                <a:schemeClr val="tx1"/>
              </a:solidFill>
            </a:endParaRPr>
          </a:p>
          <a:p>
            <a:pPr algn="l"/>
            <a:r>
              <a:rPr lang="cs-CZ" dirty="0" smtClean="0">
                <a:solidFill>
                  <a:schemeClr val="tx1"/>
                </a:solidFill>
              </a:rPr>
              <a:t>Které státy tvořily Trojspolek?</a:t>
            </a:r>
          </a:p>
          <a:p>
            <a:pPr algn="l"/>
            <a:r>
              <a:rPr lang="cs-CZ" dirty="0" smtClean="0">
                <a:solidFill>
                  <a:schemeClr val="tx1"/>
                </a:solidFill>
              </a:rPr>
              <a:t>Které státy tvořily Trojdohodu? 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4" name="Pěticípá hvězda 3">
            <a:hlinkClick r:id="rId2" action="ppaction://hlinksldjump"/>
          </p:cNvPr>
          <p:cNvSpPr/>
          <p:nvPr/>
        </p:nvSpPr>
        <p:spPr>
          <a:xfrm>
            <a:off x="4211960" y="3717032"/>
            <a:ext cx="288032" cy="28803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Pěticípá hvězda 5">
            <a:hlinkClick r:id="rId3" action="ppaction://hlinksldjump"/>
          </p:cNvPr>
          <p:cNvSpPr/>
          <p:nvPr/>
        </p:nvSpPr>
        <p:spPr>
          <a:xfrm>
            <a:off x="6732240" y="4869160"/>
            <a:ext cx="360040" cy="28803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5588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355</Words>
  <Application>Microsoft Office PowerPoint</Application>
  <PresentationFormat>Předvádění na obrazovce (4:3)</PresentationFormat>
  <Paragraphs>101</Paragraphs>
  <Slides>10</Slides>
  <Notes>4</Notes>
  <HiddenSlides>1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Prezentace aplikace PowerPoint</vt:lpstr>
      <vt:lpstr>Prezentace aplikace PowerPoint</vt:lpstr>
      <vt:lpstr>První světová válka – část I. 1914 - 1918 </vt:lpstr>
      <vt:lpstr>Celospolečenská situace a příčiny  1. světové války</vt:lpstr>
      <vt:lpstr>Další zdroje napětí:</vt:lpstr>
      <vt:lpstr>Prezentace aplikace PowerPoint</vt:lpstr>
      <vt:lpstr>Válka mezi koalicemi:</vt:lpstr>
      <vt:lpstr>Prezentace aplikace PowerPoint</vt:lpstr>
      <vt:lpstr>Opakování</vt:lpstr>
      <vt:lpstr>Zdroje: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Miroslav Pelán</dc:creator>
  <cp:lastModifiedBy>user</cp:lastModifiedBy>
  <cp:revision>43</cp:revision>
  <dcterms:created xsi:type="dcterms:W3CDTF">2012-11-04T12:59:12Z</dcterms:created>
  <dcterms:modified xsi:type="dcterms:W3CDTF">2014-06-16T13:32:54Z</dcterms:modified>
</cp:coreProperties>
</file>